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notesSlides/notesSlide15.xml" ContentType="application/vnd.openxmlformats-officedocument.presentationml.notes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13.xml" ContentType="application/vnd.openxmlformats-officedocument.presentationml.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96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horzBarState="maximized">
    <p:restoredLeft sz="15481" autoAdjust="0"/>
    <p:restoredTop sz="65500" autoAdjust="0"/>
  </p:normalViewPr>
  <p:slideViewPr>
    <p:cSldViewPr>
      <p:cViewPr varScale="1">
        <p:scale>
          <a:sx n="122" d="100"/>
          <a:sy n="122" d="100"/>
        </p:scale>
        <p:origin x="-4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4A62F7-FDE6-4EBA-8431-7B9CB4D852C4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D94183-2090-470B-B41A-1C2D213DB756}" type="slidenum">
              <a:rPr lang="pt-PT" smtClean="0"/>
              <a:pPr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4037593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endParaRPr lang="fi-FI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4037593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endParaRPr lang="fi-FI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4037593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endParaRPr lang="fi-FI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4037593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endParaRPr lang="fi-FI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4037593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endParaRPr lang="fi-FI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4037593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endParaRPr lang="fi-FI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4037593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endParaRPr lang="fi-FI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4037593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endParaRPr lang="fi-FI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4037593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endParaRPr lang="fi-FI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4037593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endParaRPr lang="fi-FI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4037593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endParaRPr lang="fi-FI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4037593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endParaRPr lang="fi-FI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4037593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endParaRPr lang="fi-FI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4037593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endParaRPr lang="pt-PT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4037593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endParaRPr lang="fi-FI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16200000">
            <a:off x="5295900" y="3009900"/>
            <a:ext cx="6858000" cy="838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200" b="1" dirty="0" smtClean="0"/>
              <a:t>REACTION</a:t>
            </a:r>
            <a:endParaRPr lang="pt-PT" sz="7200" b="1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pt-P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24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pesquisa.bn.pt/PartidosPoliticos/index.htm" TargetMode="External"/><Relationship Id="rId4" Type="http://schemas.openxmlformats.org/officeDocument/2006/relationships/hyperlink" Target="http://www.governo.gov/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 txBox="1">
            <a:spLocks noGrp="1"/>
          </p:cNvSpPr>
          <p:nvPr>
            <p:ph type="subTitle" idx="4294967295"/>
          </p:nvPr>
        </p:nvSpPr>
        <p:spPr>
          <a:xfrm>
            <a:off x="467544" y="1412776"/>
            <a:ext cx="7787237" cy="4444502"/>
          </a:xfrm>
        </p:spPr>
        <p:txBody>
          <a:bodyPr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indent="-195934" algn="ctr">
              <a:buNone/>
            </a:pPr>
            <a:r>
              <a:rPr lang="fi-FI" sz="3100" b="1" i="1" dirty="0" smtClean="0"/>
              <a:t>POWER:</a:t>
            </a:r>
            <a:br>
              <a:rPr lang="fi-FI" sz="3100" b="1" i="1" dirty="0" smtClean="0"/>
            </a:br>
            <a:r>
              <a:rPr lang="fi-FI" sz="3100" b="1" i="1" dirty="0" smtClean="0"/>
              <a:t>Political </a:t>
            </a:r>
            <a:r>
              <a:rPr lang="fi-FI" sz="3100" b="1" i="1" dirty="0"/>
              <a:t>Ontology for Web Entity </a:t>
            </a:r>
            <a:r>
              <a:rPr lang="fi-FI" sz="3100" b="1" i="1" dirty="0" smtClean="0"/>
              <a:t>Retrieval</a:t>
            </a:r>
          </a:p>
          <a:p>
            <a:pPr marL="0" indent="-195934" algn="ctr">
              <a:spcBef>
                <a:spcPts val="1200"/>
              </a:spcBef>
              <a:buNone/>
            </a:pPr>
            <a:endParaRPr lang="fi-FI" sz="3100" i="1" dirty="0" smtClean="0"/>
          </a:p>
          <a:p>
            <a:pPr marL="0" indent="-195934" algn="ctr">
              <a:spcBef>
                <a:spcPts val="1200"/>
              </a:spcBef>
              <a:buNone/>
            </a:pPr>
            <a:r>
              <a:rPr lang="fi-FI" sz="2800" dirty="0" smtClean="0"/>
              <a:t>Sílvio Moreira</a:t>
            </a:r>
          </a:p>
          <a:p>
            <a:pPr marL="0" indent="-195934" algn="ctr">
              <a:spcBef>
                <a:spcPts val="1200"/>
              </a:spcBef>
              <a:buNone/>
            </a:pPr>
            <a:r>
              <a:rPr lang="pt-PT" sz="2000" dirty="0" smtClean="0"/>
              <a:t>samir@xldb.di.fc.ul.pt</a:t>
            </a:r>
            <a:endParaRPr lang="fi-FI" sz="2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24843" y="40823"/>
            <a:ext cx="8228763" cy="1063362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fi-FI" dirty="0"/>
              <a:t>POWER </a:t>
            </a:r>
            <a:r>
              <a:rPr lang="fi-FI" sz="2500" dirty="0"/>
              <a:t>examples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539553" y="1069188"/>
            <a:ext cx="7754848" cy="53181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24843" y="40823"/>
            <a:ext cx="8228763" cy="1063362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fi-FI" dirty="0"/>
              <a:t>POWER </a:t>
            </a:r>
            <a:r>
              <a:rPr lang="fi-FI" sz="2500" dirty="0"/>
              <a:t>examples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467544" y="1124744"/>
            <a:ext cx="7484904" cy="5472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24843" y="40823"/>
            <a:ext cx="8228763" cy="1063362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fi-FI" dirty="0"/>
              <a:t>POWER </a:t>
            </a:r>
            <a:r>
              <a:rPr lang="fi-FI" sz="2500" dirty="0"/>
              <a:t>bootstrap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457171" y="1604841"/>
            <a:ext cx="7859245" cy="4684215"/>
          </a:xfrm>
        </p:spPr>
        <p:txBody>
          <a:bodyPr>
            <a:normAutofit fontScale="92500" lnSpcReduction="20000"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None/>
              <a:defRPr lang="fi-FI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lvl="0"/>
            <a:r>
              <a:rPr lang="fi-FI" dirty="0"/>
              <a:t>Ontology bootstrap</a:t>
            </a:r>
          </a:p>
          <a:p>
            <a:pPr lvl="0"/>
            <a:r>
              <a:rPr lang="fi-FI" dirty="0"/>
              <a:t>Python Modules</a:t>
            </a:r>
          </a:p>
          <a:p>
            <a:pPr lvl="1"/>
            <a:r>
              <a:rPr lang="fi-FI" dirty="0"/>
              <a:t>Module ”OntoSerializer”</a:t>
            </a:r>
          </a:p>
          <a:p>
            <a:pPr lvl="2"/>
            <a:r>
              <a:rPr lang="fi-FI" dirty="0"/>
              <a:t>Generic</a:t>
            </a:r>
          </a:p>
          <a:p>
            <a:pPr lvl="2"/>
            <a:r>
              <a:rPr lang="fi-FI" dirty="0"/>
              <a:t>OO management of Individuals, Properties and Relations</a:t>
            </a:r>
          </a:p>
          <a:p>
            <a:pPr lvl="2"/>
            <a:r>
              <a:rPr lang="fi-FI" dirty="0"/>
              <a:t>Serialization in RDF/XML</a:t>
            </a:r>
          </a:p>
          <a:p>
            <a:pPr lvl="1"/>
            <a:r>
              <a:rPr lang="fi-FI" dirty="0"/>
              <a:t>Module ”Powerade”</a:t>
            </a:r>
          </a:p>
          <a:p>
            <a:pPr lvl="2"/>
            <a:r>
              <a:rPr lang="fi-FI" dirty="0"/>
              <a:t>Wraps the details of creating POWER individuals</a:t>
            </a:r>
          </a:p>
          <a:p>
            <a:pPr lvl="2"/>
            <a:r>
              <a:rPr lang="fi-FI" dirty="0"/>
              <a:t>Methods to create all types of individuals and relations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24843" y="40823"/>
            <a:ext cx="8228763" cy="1063362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fi-FI" dirty="0"/>
              <a:t>POWER </a:t>
            </a:r>
            <a:r>
              <a:rPr lang="fi-FI" sz="2500" dirty="0"/>
              <a:t>bootstrap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414720" y="1604841"/>
            <a:ext cx="7901696" cy="4920503"/>
          </a:xfrm>
        </p:spPr>
        <p:txBody>
          <a:bodyPr>
            <a:normAutofit fontScale="70000" lnSpcReduction="20000"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None/>
              <a:defRPr lang="fi-FI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lvl="0"/>
            <a:r>
              <a:rPr lang="fi-FI" dirty="0"/>
              <a:t>Bootstrap script</a:t>
            </a:r>
          </a:p>
          <a:p>
            <a:pPr lvl="1"/>
            <a:r>
              <a:rPr lang="fi-FI" dirty="0"/>
              <a:t>Creates instances of the political parties</a:t>
            </a:r>
          </a:p>
          <a:p>
            <a:pPr lvl="2"/>
            <a:r>
              <a:rPr lang="fi-FI" dirty="0"/>
              <a:t>From: </a:t>
            </a:r>
            <a:r>
              <a:rPr lang="fi-FI" sz="2800" dirty="0">
                <a:solidFill>
                  <a:srgbClr val="000000"/>
                </a:solidFill>
                <a:hlinkClick r:id="rId3"/>
              </a:rPr>
              <a:t>http://pesquisa.bn.pt/PartidosPoliticos/index.html</a:t>
            </a:r>
          </a:p>
          <a:p>
            <a:pPr lvl="1"/>
            <a:r>
              <a:rPr lang="fi-FI" dirty="0"/>
              <a:t>Creates instances to represent the 2011 presidential elections</a:t>
            </a:r>
          </a:p>
          <a:p>
            <a:pPr lvl="2"/>
            <a:r>
              <a:rPr lang="fi-FI" dirty="0"/>
              <a:t>From: </a:t>
            </a:r>
            <a:r>
              <a:rPr lang="fi-FI" sz="2800" dirty="0">
                <a:solidFill>
                  <a:srgbClr val="000000"/>
                </a:solidFill>
                <a:hlinkClick r:id="rId4"/>
              </a:rPr>
              <a:t>http://presidenciais.com</a:t>
            </a:r>
            <a:r>
              <a:rPr lang="fi-FI" dirty="0"/>
              <a:t>	</a:t>
            </a:r>
          </a:p>
          <a:p>
            <a:pPr lvl="0"/>
            <a:r>
              <a:rPr lang="fi-FI" dirty="0"/>
              <a:t>Script that scraps data from government site</a:t>
            </a:r>
          </a:p>
          <a:p>
            <a:pPr lvl="1"/>
            <a:r>
              <a:rPr lang="fi-FI" dirty="0">
                <a:solidFill>
                  <a:srgbClr val="000000"/>
                </a:solidFill>
              </a:rPr>
              <a:t>From: </a:t>
            </a:r>
            <a:r>
              <a:rPr lang="fi-FI" dirty="0">
                <a:solidFill>
                  <a:srgbClr val="000000"/>
                </a:solidFill>
                <a:hlinkClick r:id="rId4"/>
              </a:rPr>
              <a:t>http://www.governo.gov.pt</a:t>
            </a:r>
          </a:p>
          <a:p>
            <a:pPr lvl="1"/>
            <a:r>
              <a:rPr lang="en-US" sz="2900" dirty="0" smtClean="0"/>
              <a:t>Generates code to insert statements about the politicians and the mandates in the Portuguese constitutional governments between the years of 1976 and 2009</a:t>
            </a:r>
          </a:p>
          <a:p>
            <a:pPr lvl="1"/>
            <a:r>
              <a:rPr lang="fi-FI" dirty="0" smtClean="0"/>
              <a:t>Injects </a:t>
            </a:r>
            <a:r>
              <a:rPr lang="fi-FI" dirty="0"/>
              <a:t>python code in the bootstrap </a:t>
            </a:r>
            <a:r>
              <a:rPr lang="fi-FI" dirty="0" smtClean="0"/>
              <a:t>script</a:t>
            </a:r>
          </a:p>
          <a:p>
            <a:pPr lvl="2"/>
            <a:r>
              <a:rPr lang="en-US" dirty="0" smtClean="0"/>
              <a:t>Deployment of the ontology with an initial set of assertions that will allow the validation of the proposed model</a:t>
            </a:r>
            <a:endParaRPr lang="fi-FI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24843" y="40823"/>
            <a:ext cx="8228763" cy="1063362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fi-FI" dirty="0"/>
              <a:t>POWER </a:t>
            </a:r>
            <a:r>
              <a:rPr lang="fi-FI" sz="2500" dirty="0"/>
              <a:t>bootstrap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457171" y="1604841"/>
            <a:ext cx="7859245" cy="4444502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None/>
              <a:defRPr lang="fi-FI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lvl="0"/>
            <a:r>
              <a:rPr lang="fi-FI" dirty="0"/>
              <a:t>The bootstrap resulted in the creation of</a:t>
            </a:r>
          </a:p>
          <a:p>
            <a:pPr lvl="1"/>
            <a:r>
              <a:rPr lang="fi-FI" i="1" dirty="0"/>
              <a:t>587 Politicians</a:t>
            </a:r>
          </a:p>
          <a:p>
            <a:pPr lvl="1"/>
            <a:r>
              <a:rPr lang="fi-FI" i="1" dirty="0"/>
              <a:t>17 (editions) of Political Institutions</a:t>
            </a:r>
          </a:p>
          <a:p>
            <a:pPr lvl="1"/>
            <a:r>
              <a:rPr lang="fi-FI" i="1" dirty="0"/>
              <a:t>16 Political Associations</a:t>
            </a:r>
          </a:p>
          <a:p>
            <a:pPr lvl="1"/>
            <a:r>
              <a:rPr lang="fi-FI" i="1" dirty="0"/>
              <a:t>900 Mandates</a:t>
            </a:r>
          </a:p>
          <a:p>
            <a:pPr lvl="1"/>
            <a:r>
              <a:rPr lang="fi-FI" i="1" dirty="0"/>
              <a:t>1 Elections</a:t>
            </a:r>
          </a:p>
          <a:p>
            <a:pPr lvl="1"/>
            <a:r>
              <a:rPr lang="fi-FI" i="1" dirty="0"/>
              <a:t>6 Candidate Lists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24843" y="40823"/>
            <a:ext cx="8228763" cy="1063362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fi-FI" dirty="0"/>
              <a:t>POWER </a:t>
            </a:r>
            <a:r>
              <a:rPr lang="fi-FI" sz="2500" dirty="0"/>
              <a:t>future work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457171" y="1539523"/>
            <a:ext cx="7859245" cy="4444502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None/>
              <a:defRPr lang="fi-FI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lvl="0"/>
            <a:r>
              <a:rPr lang="fi-FI" sz="2500" b="1" dirty="0" smtClean="0"/>
              <a:t>Enrichement</a:t>
            </a:r>
            <a:endParaRPr lang="fi-FI" sz="2500" b="1" dirty="0"/>
          </a:p>
          <a:p>
            <a:pPr lvl="1"/>
            <a:r>
              <a:rPr lang="fi-FI" sz="2200" dirty="0" smtClean="0"/>
              <a:t>population </a:t>
            </a:r>
            <a:r>
              <a:rPr lang="fi-FI" sz="2200" dirty="0"/>
              <a:t>of the ontology using text-mining software</a:t>
            </a:r>
          </a:p>
          <a:p>
            <a:pPr lvl="0"/>
            <a:r>
              <a:rPr lang="fi-FI" sz="2500" b="1" dirty="0"/>
              <a:t>Deployment</a:t>
            </a:r>
          </a:p>
          <a:p>
            <a:pPr lvl="1"/>
            <a:r>
              <a:rPr lang="fi-FI" sz="2200" dirty="0" smtClean="0"/>
              <a:t>release </a:t>
            </a:r>
            <a:r>
              <a:rPr lang="fi-FI" sz="2200" dirty="0"/>
              <a:t>to the general public via SPARQL endpoint and web user interface</a:t>
            </a:r>
          </a:p>
          <a:p>
            <a:pPr lvl="0"/>
            <a:r>
              <a:rPr lang="fi-FI" sz="2500" b="1" dirty="0"/>
              <a:t>Connection</a:t>
            </a:r>
          </a:p>
          <a:p>
            <a:pPr lvl="1"/>
            <a:r>
              <a:rPr lang="fi-FI" sz="2200" dirty="0" smtClean="0"/>
              <a:t>linking </a:t>
            </a:r>
            <a:r>
              <a:rPr lang="fi-FI" sz="2200" dirty="0"/>
              <a:t>to </a:t>
            </a:r>
            <a:r>
              <a:rPr lang="fi-FI" sz="2200" i="1" dirty="0"/>
              <a:t>GeoNet-PT </a:t>
            </a:r>
            <a:r>
              <a:rPr lang="fi-FI" sz="2200" dirty="0" smtClean="0"/>
              <a:t>and</a:t>
            </a:r>
          </a:p>
          <a:p>
            <a:pPr lvl="1"/>
            <a:r>
              <a:rPr lang="fi-FI" sz="2200" dirty="0" smtClean="0"/>
              <a:t>alignment </a:t>
            </a:r>
            <a:r>
              <a:rPr lang="fi-FI" sz="2200" dirty="0"/>
              <a:t>with the </a:t>
            </a:r>
            <a:r>
              <a:rPr lang="fi-FI" sz="2200" i="1" dirty="0"/>
              <a:t>Freebase</a:t>
            </a:r>
            <a:r>
              <a:rPr lang="fi-FI" sz="2200" dirty="0"/>
              <a:t> ontologies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24843" y="40823"/>
            <a:ext cx="8228763" cy="1063362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fi-FI" dirty="0"/>
              <a:t>POWER </a:t>
            </a:r>
            <a:r>
              <a:rPr lang="fi-FI" sz="2500" dirty="0"/>
              <a:t>introduction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457171" y="1604841"/>
            <a:ext cx="7859245" cy="4444502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None/>
              <a:defRPr lang="fi-FI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lvl="0"/>
            <a:r>
              <a:rPr lang="fi-FI" b="1" dirty="0"/>
              <a:t>POWER</a:t>
            </a:r>
            <a:r>
              <a:rPr lang="fi-FI" dirty="0"/>
              <a:t> is an ontology that formalizes the domain knowledge defining </a:t>
            </a:r>
            <a:r>
              <a:rPr lang="fi-FI" i="1" dirty="0"/>
              <a:t>political landscape</a:t>
            </a:r>
          </a:p>
          <a:p>
            <a:pPr lvl="1"/>
            <a:r>
              <a:rPr lang="fi-FI" dirty="0"/>
              <a:t>Main political actors (politicians and political organizations)</a:t>
            </a:r>
          </a:p>
          <a:p>
            <a:pPr lvl="1"/>
            <a:r>
              <a:rPr lang="fi-FI" dirty="0"/>
              <a:t>Roles</a:t>
            </a:r>
          </a:p>
          <a:p>
            <a:pPr lvl="1"/>
            <a:r>
              <a:rPr lang="fi-FI" dirty="0"/>
              <a:t>Relationships</a:t>
            </a:r>
          </a:p>
          <a:p>
            <a:pPr lvl="1"/>
            <a:r>
              <a:rPr lang="fi-FI" dirty="0"/>
              <a:t>Interactions</a:t>
            </a:r>
          </a:p>
          <a:p>
            <a:pPr lvl="0"/>
            <a:endParaRPr lang="fi-FI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24843" y="40823"/>
            <a:ext cx="8228763" cy="1063362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fi-FI" dirty="0"/>
              <a:t>POWER </a:t>
            </a:r>
            <a:r>
              <a:rPr lang="fi-FI" sz="2500" dirty="0"/>
              <a:t>introduction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457171" y="1604841"/>
            <a:ext cx="7859245" cy="5253159"/>
          </a:xfrm>
        </p:spPr>
        <p:txBody>
          <a:bodyPr>
            <a:norm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None/>
              <a:defRPr lang="fi-FI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lvl="0"/>
            <a:r>
              <a:rPr lang="fi-FI" dirty="0" smtClean="0"/>
              <a:t>Create a resource </a:t>
            </a:r>
            <a:r>
              <a:rPr lang="fi-FI" dirty="0"/>
              <a:t>to recognize and resolve references to </a:t>
            </a:r>
            <a:r>
              <a:rPr lang="fi-FI" dirty="0" smtClean="0"/>
              <a:t>political entities in text</a:t>
            </a:r>
            <a:endParaRPr lang="fi-FI" dirty="0"/>
          </a:p>
          <a:p>
            <a:pPr lvl="1"/>
            <a:r>
              <a:rPr lang="fi-FI" dirty="0"/>
              <a:t>Opinion mining</a:t>
            </a:r>
          </a:p>
          <a:p>
            <a:pPr lvl="1"/>
            <a:r>
              <a:rPr lang="fi-FI" dirty="0"/>
              <a:t>Entity tracking and ranking</a:t>
            </a:r>
          </a:p>
          <a:p>
            <a:pPr lvl="1"/>
            <a:r>
              <a:rPr lang="fi-FI" dirty="0"/>
              <a:t>Expert finding</a:t>
            </a:r>
          </a:p>
          <a:p>
            <a:pPr lvl="1"/>
            <a:r>
              <a:rPr lang="fi-FI" dirty="0"/>
              <a:t>...</a:t>
            </a:r>
          </a:p>
          <a:p>
            <a:pPr lvl="0"/>
            <a:r>
              <a:rPr lang="fi-FI" dirty="0"/>
              <a:t>Could serve other </a:t>
            </a:r>
            <a:r>
              <a:rPr lang="fi-FI" dirty="0" smtClean="0"/>
              <a:t>purposes, </a:t>
            </a:r>
            <a:r>
              <a:rPr lang="fi-FI" dirty="0"/>
              <a:t>such as studies in political science or sociology</a:t>
            </a:r>
          </a:p>
          <a:p>
            <a:pPr lvl="0"/>
            <a:endParaRPr lang="fi-FI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24843" y="40823"/>
            <a:ext cx="8228763" cy="1063362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fi-FI" dirty="0"/>
              <a:t>POWER </a:t>
            </a:r>
            <a:r>
              <a:rPr lang="fi-FI" sz="2500" dirty="0"/>
              <a:t>overview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457171" y="1604841"/>
            <a:ext cx="7859245" cy="4444502"/>
          </a:xfrm>
        </p:spPr>
        <p:txBody>
          <a:bodyPr>
            <a:normAutofit fontScale="92500"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None/>
              <a:defRPr lang="fi-FI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lvl="0"/>
            <a:r>
              <a:rPr lang="fi-FI" dirty="0"/>
              <a:t>The ontology is focused in describing</a:t>
            </a:r>
          </a:p>
          <a:p>
            <a:pPr lvl="1"/>
            <a:r>
              <a:rPr lang="fi-FI" dirty="0"/>
              <a:t>Politicians</a:t>
            </a:r>
          </a:p>
          <a:p>
            <a:pPr lvl="1"/>
            <a:r>
              <a:rPr lang="fi-FI" dirty="0"/>
              <a:t>Political Institutions in different levels of authority (International, National, Regional,...)</a:t>
            </a:r>
          </a:p>
          <a:p>
            <a:pPr lvl="1"/>
            <a:r>
              <a:rPr lang="fi-FI" dirty="0"/>
              <a:t>Political Associations</a:t>
            </a:r>
          </a:p>
          <a:p>
            <a:pPr lvl="1"/>
            <a:r>
              <a:rPr lang="fi-FI" dirty="0"/>
              <a:t>Political Affiliations and Endorsements</a:t>
            </a:r>
          </a:p>
          <a:p>
            <a:pPr lvl="1"/>
            <a:r>
              <a:rPr lang="fi-FI" dirty="0"/>
              <a:t>Elections</a:t>
            </a:r>
          </a:p>
          <a:p>
            <a:pPr lvl="1"/>
            <a:r>
              <a:rPr lang="fi-FI" dirty="0"/>
              <a:t>Mandates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24843" y="40823"/>
            <a:ext cx="8228763" cy="1063362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fi-FI" dirty="0"/>
              <a:t>POWER </a:t>
            </a:r>
            <a:r>
              <a:rPr lang="fi-FI" sz="2500" dirty="0"/>
              <a:t>overview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457171" y="1604841"/>
            <a:ext cx="7859245" cy="4525821"/>
          </a:xfrm>
        </p:spPr>
        <p:txBody>
          <a:bodyPr>
            <a:normAutofit fontScale="92500" lnSpcReduction="20000"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None/>
              <a:defRPr lang="fi-FI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lvl="0"/>
            <a:r>
              <a:rPr lang="fi-FI" dirty="0"/>
              <a:t>The ontology should be able to answer questions such as:</a:t>
            </a:r>
          </a:p>
          <a:p>
            <a:pPr lvl="1"/>
            <a:r>
              <a:rPr lang="fi-FI" sz="2400" dirty="0" smtClean="0"/>
              <a:t>Who is Sócrates?</a:t>
            </a:r>
          </a:p>
          <a:p>
            <a:pPr lvl="1"/>
            <a:r>
              <a:rPr lang="fi-FI" sz="2400" dirty="0" smtClean="0"/>
              <a:t>Who </a:t>
            </a:r>
            <a:r>
              <a:rPr lang="fi-FI" sz="2400" dirty="0"/>
              <a:t>is known as </a:t>
            </a:r>
            <a:r>
              <a:rPr lang="fi-FI" sz="2400" i="1" dirty="0"/>
              <a:t>Pinócrates</a:t>
            </a:r>
            <a:r>
              <a:rPr lang="fi-FI" sz="2400" dirty="0" smtClean="0"/>
              <a:t>?</a:t>
            </a:r>
            <a:endParaRPr lang="fi-FI" sz="2400" dirty="0"/>
          </a:p>
          <a:p>
            <a:pPr lvl="1"/>
            <a:r>
              <a:rPr lang="fi-FI" sz="2400" dirty="0" smtClean="0"/>
              <a:t>Who </a:t>
            </a:r>
            <a:r>
              <a:rPr lang="fi-FI" sz="2400" dirty="0"/>
              <a:t>were the </a:t>
            </a:r>
            <a:r>
              <a:rPr lang="fi-FI" sz="2400" dirty="0" smtClean="0"/>
              <a:t>Government ministers of Portugal in 2000?</a:t>
            </a:r>
            <a:endParaRPr lang="fi-FI" sz="2400" dirty="0"/>
          </a:p>
          <a:p>
            <a:pPr lvl="1"/>
            <a:r>
              <a:rPr lang="fi-FI" sz="2400" dirty="0" smtClean="0"/>
              <a:t>Who </a:t>
            </a:r>
            <a:r>
              <a:rPr lang="fi-FI" sz="2400" dirty="0"/>
              <a:t>were the </a:t>
            </a:r>
            <a:r>
              <a:rPr lang="fi-FI" sz="2400" dirty="0" smtClean="0"/>
              <a:t>leaders of the main political parties in </a:t>
            </a:r>
            <a:r>
              <a:rPr lang="fi-FI" sz="2400" dirty="0"/>
              <a:t>1995</a:t>
            </a:r>
            <a:r>
              <a:rPr lang="fi-FI" sz="2400" dirty="0" smtClean="0"/>
              <a:t>?</a:t>
            </a:r>
            <a:endParaRPr lang="fi-FI" sz="2400" dirty="0"/>
          </a:p>
          <a:p>
            <a:pPr lvl="1"/>
            <a:r>
              <a:rPr lang="fi-FI" sz="2400" dirty="0" smtClean="0"/>
              <a:t>Who </a:t>
            </a:r>
            <a:r>
              <a:rPr lang="fi-FI" sz="2400" dirty="0"/>
              <a:t>are the members of the list endorsed by the Portuguese Socialist Party </a:t>
            </a:r>
            <a:r>
              <a:rPr lang="fi-FI" sz="2400" dirty="0" smtClean="0"/>
              <a:t>for </a:t>
            </a:r>
            <a:r>
              <a:rPr lang="fi-FI" sz="2400" dirty="0"/>
              <a:t>the last </a:t>
            </a:r>
            <a:r>
              <a:rPr lang="fi-FI" sz="2400" dirty="0" smtClean="0"/>
              <a:t>parliamentary elections?</a:t>
            </a:r>
            <a:endParaRPr lang="fi-FI" sz="2400" dirty="0"/>
          </a:p>
          <a:p>
            <a:pPr lvl="1"/>
            <a:r>
              <a:rPr lang="fi-FI" sz="2400" dirty="0" smtClean="0"/>
              <a:t>In </a:t>
            </a:r>
            <a:r>
              <a:rPr lang="fi-FI" sz="2400" dirty="0"/>
              <a:t>which mandates has served José Sócrates</a:t>
            </a:r>
            <a:r>
              <a:rPr lang="fi-FI" sz="2400" dirty="0" smtClean="0"/>
              <a:t>?</a:t>
            </a:r>
            <a:endParaRPr lang="fi-FI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24843" y="40823"/>
            <a:ext cx="8228763" cy="1063362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fi-FI" dirty="0"/>
              <a:t>POWER </a:t>
            </a:r>
            <a:r>
              <a:rPr lang="fi-FI" sz="2500" dirty="0"/>
              <a:t>conceptual model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414720" y="1410195"/>
            <a:ext cx="7757680" cy="49771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24843" y="40823"/>
            <a:ext cx="8228763" cy="1063362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fi-FI" dirty="0"/>
              <a:t>POWER </a:t>
            </a:r>
            <a:r>
              <a:rPr lang="fi-FI" sz="2500" dirty="0"/>
              <a:t>conceptual model (elections)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414720" y="1410195"/>
            <a:ext cx="7829688" cy="49771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24843" y="40823"/>
            <a:ext cx="8228763" cy="1063362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fi-FI" dirty="0"/>
              <a:t>POWER </a:t>
            </a:r>
            <a:r>
              <a:rPr lang="fi-FI" sz="2500" dirty="0"/>
              <a:t>development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457171" y="1604841"/>
            <a:ext cx="7859245" cy="4877881"/>
          </a:xfrm>
        </p:spPr>
        <p:txBody>
          <a:bodyPr>
            <a:normAutofit fontScale="92500" lnSpcReduction="20000"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None/>
              <a:defRPr lang="fi-FI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lvl="0"/>
            <a:r>
              <a:rPr lang="fi-FI" dirty="0"/>
              <a:t>The ontology uses terms from several existing vocabularies</a:t>
            </a:r>
          </a:p>
          <a:p>
            <a:pPr lvl="1"/>
            <a:r>
              <a:rPr lang="fi-FI" i="1" dirty="0"/>
              <a:t>OWL 2</a:t>
            </a:r>
          </a:p>
          <a:p>
            <a:pPr lvl="1"/>
            <a:r>
              <a:rPr lang="fi-FI" i="1" dirty="0"/>
              <a:t>FOAF</a:t>
            </a:r>
          </a:p>
          <a:p>
            <a:pPr lvl="1"/>
            <a:r>
              <a:rPr lang="fi-FI" i="1" dirty="0"/>
              <a:t>DC</a:t>
            </a:r>
          </a:p>
          <a:p>
            <a:pPr lvl="0"/>
            <a:r>
              <a:rPr lang="fi-FI" dirty="0"/>
              <a:t>Additional terms were created to describe domain specific kwnoledge</a:t>
            </a:r>
          </a:p>
          <a:p>
            <a:pPr lvl="0"/>
            <a:r>
              <a:rPr lang="fi-FI" dirty="0"/>
              <a:t>Assert the provenance of the data</a:t>
            </a:r>
          </a:p>
          <a:p>
            <a:pPr lvl="1"/>
            <a:r>
              <a:rPr lang="fi-FI" dirty="0"/>
              <a:t>Metadata</a:t>
            </a:r>
          </a:p>
          <a:p>
            <a:pPr lvl="1"/>
            <a:r>
              <a:rPr lang="fi-FI" i="1" dirty="0"/>
              <a:t>RDF Reification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24843" y="40823"/>
            <a:ext cx="8228763" cy="1063362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fi-FI" dirty="0"/>
              <a:t>POWER </a:t>
            </a:r>
            <a:r>
              <a:rPr lang="fi-FI" sz="2500" dirty="0"/>
              <a:t>architecture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2488319" y="1276949"/>
            <a:ext cx="3732480" cy="52612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6750</TotalTime>
  <Words>443</Words>
  <Application>Microsoft Macintosh PowerPoint</Application>
  <PresentationFormat>On-screen Show (4:3)</PresentationFormat>
  <Paragraphs>84</Paragraphs>
  <Slides>15</Slides>
  <Notes>15</Notes>
  <HiddenSlides>1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POWER introduction</vt:lpstr>
      <vt:lpstr>POWER introduction</vt:lpstr>
      <vt:lpstr>POWER overview</vt:lpstr>
      <vt:lpstr>POWER overview</vt:lpstr>
      <vt:lpstr>POWER conceptual model</vt:lpstr>
      <vt:lpstr>POWER conceptual model (elections)</vt:lpstr>
      <vt:lpstr>POWER development</vt:lpstr>
      <vt:lpstr>POWER architecture</vt:lpstr>
      <vt:lpstr>POWER examples</vt:lpstr>
      <vt:lpstr>POWER examples</vt:lpstr>
      <vt:lpstr>POWER bootstrap</vt:lpstr>
      <vt:lpstr>POWER bootstrap</vt:lpstr>
      <vt:lpstr>POWER bootstrap</vt:lpstr>
      <vt:lpstr>POWER future 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REACTION Retrieval, Extraction, and Aggregation Computing Technology for Integrating and Organizing News</dc:title>
  <dc:creator>hp</dc:creator>
  <cp:lastModifiedBy>Mário J. Silva</cp:lastModifiedBy>
  <cp:revision>150</cp:revision>
  <dcterms:created xsi:type="dcterms:W3CDTF">2011-01-09T14:08:55Z</dcterms:created>
  <dcterms:modified xsi:type="dcterms:W3CDTF">2011-01-09T14:15:34Z</dcterms:modified>
</cp:coreProperties>
</file>